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19"/>
  </p:notesMasterIdLst>
  <p:sldIdLst>
    <p:sldId id="256" r:id="rId2"/>
    <p:sldId id="257" r:id="rId3"/>
    <p:sldId id="260" r:id="rId4"/>
    <p:sldId id="270" r:id="rId5"/>
    <p:sldId id="277" r:id="rId6"/>
    <p:sldId id="279" r:id="rId7"/>
    <p:sldId id="272" r:id="rId8"/>
    <p:sldId id="268" r:id="rId9"/>
    <p:sldId id="269" r:id="rId10"/>
    <p:sldId id="262" r:id="rId11"/>
    <p:sldId id="273" r:id="rId12"/>
    <p:sldId id="276" r:id="rId13"/>
    <p:sldId id="266" r:id="rId14"/>
    <p:sldId id="275" r:id="rId15"/>
    <p:sldId id="265" r:id="rId16"/>
    <p:sldId id="258" r:id="rId17"/>
    <p:sldId id="259"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62" autoAdjust="0"/>
    <p:restoredTop sz="94660"/>
  </p:normalViewPr>
  <p:slideViewPr>
    <p:cSldViewPr>
      <p:cViewPr varScale="1">
        <p:scale>
          <a:sx n="69" d="100"/>
          <a:sy n="69" d="100"/>
        </p:scale>
        <p:origin x="-1350"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tiff>
</file>

<file path=ppt/media/image11.tiff>
</file>

<file path=ppt/media/image12.jpeg>
</file>

<file path=ppt/media/image13.jpeg>
</file>

<file path=ppt/media/image14.jpg>
</file>

<file path=ppt/media/image15.jpeg>
</file>

<file path=ppt/media/image15.png>
</file>

<file path=ppt/media/image16.jpg>
</file>

<file path=ppt/media/image17.png>
</file>

<file path=ppt/media/image2.png>
</file>

<file path=ppt/media/image3.jpe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E37FAE-DE8E-425A-849F-357E6F902DBD}" type="datetimeFigureOut">
              <a:rPr lang="en-IN" smtClean="0"/>
              <a:t>04-05-2016</a:t>
            </a:fld>
            <a:endParaRPr lang="en-IN"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79901-59AA-4829-A8A4-78B7B4250ECD}" type="slidenum">
              <a:rPr lang="en-IN" smtClean="0"/>
              <a:t>‹#›</a:t>
            </a:fld>
            <a:endParaRPr lang="en-IN" dirty="0"/>
          </a:p>
        </p:txBody>
      </p:sp>
    </p:spTree>
    <p:extLst>
      <p:ext uri="{BB962C8B-B14F-4D97-AF65-F5344CB8AC3E}">
        <p14:creationId xmlns:p14="http://schemas.microsoft.com/office/powerpoint/2010/main" val="1082408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E56774-DCED-408A-9E90-8BFAC1E4E42B}" type="slidenum">
              <a:rPr lang="en-US" smtClean="0"/>
              <a:pPr/>
              <a:t>10</a:t>
            </a:fld>
            <a:endParaRPr lang="en-US" dirty="0"/>
          </a:p>
        </p:txBody>
      </p:sp>
    </p:spTree>
    <p:extLst>
      <p:ext uri="{BB962C8B-B14F-4D97-AF65-F5344CB8AC3E}">
        <p14:creationId xmlns:p14="http://schemas.microsoft.com/office/powerpoint/2010/main" val="4043765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20" name="Footer Placeholder 19"/>
          <p:cNvSpPr>
            <a:spLocks noGrp="1"/>
          </p:cNvSpPr>
          <p:nvPr>
            <p:ph type="ftr" sz="quarter" idx="11"/>
          </p:nvPr>
        </p:nvSpPr>
        <p:spPr/>
        <p:txBody>
          <a:bodyPr/>
          <a:lstStyle>
            <a:extLst/>
          </a:lstStyle>
          <a:p>
            <a:endParaRPr lang="en-US" dirty="0"/>
          </a:p>
        </p:txBody>
      </p:sp>
      <p:sp>
        <p:nvSpPr>
          <p:cNvPr id="10" name="Slide Number Placeholder 9"/>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dirty="0"/>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dirty="0"/>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 name="Date Placeholder 1"/>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5/4/2016</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dirty="0"/>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dirty="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dirty="0"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D8BD707-D9CF-40AE-B4C6-C98DA3205C09}" type="datetimeFigureOut">
              <a:rPr lang="en-US" smtClean="0"/>
              <a:pPr/>
              <a:t>5/4/2016</a:t>
            </a:fld>
            <a:endParaRPr lang="en-US" dirty="0"/>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dirty="0"/>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B6F15528-21DE-4FAA-801E-634DDDAF4B2B}" type="slidenum">
              <a:rPr lang="en-US" smtClean="0"/>
              <a:pPr/>
              <a:t>‹#›</a:t>
            </a:fld>
            <a:endParaRPr lang="en-US" dirty="0"/>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600200"/>
            <a:ext cx="7772400" cy="1828800"/>
          </a:xfrm>
        </p:spPr>
        <p:txBody>
          <a:bodyPr>
            <a:noAutofit/>
          </a:bodyPr>
          <a:lstStyle/>
          <a:p>
            <a:pPr algn="ctr"/>
            <a:r>
              <a:rPr lang="en-IN" sz="3600" dirty="0"/>
              <a:t>Studies on light propagation in DCM doped PVA waveguides embedded with randomly dispersed </a:t>
            </a:r>
            <a:r>
              <a:rPr lang="en-IN" sz="3600" dirty="0" smtClean="0"/>
              <a:t>Silica particles</a:t>
            </a:r>
            <a:endParaRPr lang="en-IN" sz="3600" dirty="0"/>
          </a:p>
        </p:txBody>
      </p:sp>
      <p:sp>
        <p:nvSpPr>
          <p:cNvPr id="3" name="Subtitle 2"/>
          <p:cNvSpPr>
            <a:spLocks noGrp="1"/>
          </p:cNvSpPr>
          <p:nvPr>
            <p:ph type="subTitle" idx="1"/>
          </p:nvPr>
        </p:nvSpPr>
        <p:spPr>
          <a:xfrm>
            <a:off x="838200" y="4038600"/>
            <a:ext cx="7772400" cy="914400"/>
          </a:xfrm>
        </p:spPr>
        <p:txBody>
          <a:bodyPr>
            <a:normAutofit fontScale="62500" lnSpcReduction="20000"/>
          </a:bodyPr>
          <a:lstStyle/>
          <a:p>
            <a:pPr algn="ctr"/>
            <a:r>
              <a:rPr lang="en-IN" b="1" dirty="0" smtClean="0"/>
              <a:t>Under the guidance of </a:t>
            </a:r>
            <a:r>
              <a:rPr lang="en-IN" b="1" dirty="0" err="1" smtClean="0"/>
              <a:t>Dr.S.N.B.Bhaktha</a:t>
            </a:r>
            <a:r>
              <a:rPr lang="en-IN" b="1" dirty="0" smtClean="0"/>
              <a:t>,</a:t>
            </a:r>
            <a:br>
              <a:rPr lang="en-IN" b="1" dirty="0" smtClean="0"/>
            </a:br>
            <a:r>
              <a:rPr lang="en-IN" b="1" dirty="0" smtClean="0"/>
              <a:t>Dept. of </a:t>
            </a:r>
            <a:r>
              <a:rPr lang="en-IN" b="1" dirty="0" smtClean="0"/>
              <a:t>Physics,</a:t>
            </a:r>
            <a:r>
              <a:rPr lang="en-IN" b="1" dirty="0" smtClean="0"/>
              <a:t/>
            </a:r>
            <a:br>
              <a:rPr lang="en-IN" b="1" dirty="0" smtClean="0"/>
            </a:br>
            <a:r>
              <a:rPr lang="en-IN" b="1" dirty="0" smtClean="0"/>
              <a:t>Indian Institute of Physics, </a:t>
            </a:r>
            <a:r>
              <a:rPr lang="en-IN" b="1" dirty="0" err="1" smtClean="0"/>
              <a:t>Kharagpur</a:t>
            </a:r>
            <a:r>
              <a:rPr lang="en-IN" b="1" dirty="0" smtClean="0"/>
              <a:t>.</a:t>
            </a:r>
            <a:br>
              <a:rPr lang="en-IN" b="1" dirty="0" smtClean="0"/>
            </a:br>
            <a:r>
              <a:rPr lang="en-IN" b="1" dirty="0" smtClean="0"/>
              <a:t>W.Raja Vikram Bhatt-11PH20032</a:t>
            </a:r>
            <a:endParaRPr lang="en-IN" b="1" dirty="0"/>
          </a:p>
        </p:txBody>
      </p:sp>
    </p:spTree>
    <p:extLst>
      <p:ext uri="{BB962C8B-B14F-4D97-AF65-F5344CB8AC3E}">
        <p14:creationId xmlns:p14="http://schemas.microsoft.com/office/powerpoint/2010/main" val="26436648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2529" y="5657671"/>
            <a:ext cx="6289141" cy="1200329"/>
          </a:xfrm>
          <a:prstGeom prst="rect">
            <a:avLst/>
          </a:prstGeom>
          <a:noFill/>
        </p:spPr>
        <p:txBody>
          <a:bodyPr wrap="square" rtlCol="0">
            <a:spAutoFit/>
          </a:bodyPr>
          <a:lstStyle/>
          <a:p>
            <a:pPr algn="ctr"/>
            <a:r>
              <a:rPr lang="en-US" b="1" dirty="0" smtClean="0"/>
              <a:t>Fig. Distribution of particle size obtained from SEM images for sample size of 100 particles. Origin of size polydispersity is due to highly dependent on pH and temperature of the reaction.</a:t>
            </a:r>
            <a:endParaRPr lang="en-US" b="1"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934200" cy="5562600"/>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96189538"/>
              </p:ext>
            </p:extLst>
          </p:nvPr>
        </p:nvGraphicFramePr>
        <p:xfrm>
          <a:off x="6365341" y="418876"/>
          <a:ext cx="2629002" cy="4816022"/>
        </p:xfrm>
        <a:graphic>
          <a:graphicData uri="http://schemas.openxmlformats.org/drawingml/2006/table">
            <a:tbl>
              <a:tblPr firstRow="1" bandRow="1">
                <a:tableStyleId>{5C22544A-7EE6-4342-B048-85BDC9FD1C3A}</a:tableStyleId>
              </a:tblPr>
              <a:tblGrid>
                <a:gridCol w="1314501"/>
                <a:gridCol w="1314501"/>
              </a:tblGrid>
              <a:tr h="906825">
                <a:tc>
                  <a:txBody>
                    <a:bodyPr/>
                    <a:lstStyle/>
                    <a:p>
                      <a:pPr algn="ctr"/>
                      <a:r>
                        <a:rPr lang="en-US" dirty="0" smtClean="0"/>
                        <a:t>Particle</a:t>
                      </a:r>
                      <a:r>
                        <a:rPr lang="en-US" baseline="0" dirty="0" smtClean="0"/>
                        <a:t> size range(in nm)</a:t>
                      </a:r>
                      <a:endParaRPr lang="en-US" dirty="0"/>
                    </a:p>
                  </a:txBody>
                  <a:tcPr/>
                </a:tc>
                <a:tc>
                  <a:txBody>
                    <a:bodyPr/>
                    <a:lstStyle/>
                    <a:p>
                      <a:r>
                        <a:rPr lang="en-US" dirty="0" smtClean="0"/>
                        <a:t>Percentage</a:t>
                      </a:r>
                      <a:r>
                        <a:rPr lang="en-US" baseline="0" dirty="0" smtClean="0"/>
                        <a:t> of particles</a:t>
                      </a:r>
                      <a:endParaRPr lang="en-US" dirty="0"/>
                    </a:p>
                  </a:txBody>
                  <a:tcPr/>
                </a:tc>
              </a:tr>
              <a:tr h="518186">
                <a:tc>
                  <a:txBody>
                    <a:bodyPr/>
                    <a:lstStyle/>
                    <a:p>
                      <a:pPr algn="ctr"/>
                      <a:r>
                        <a:rPr lang="en-US" dirty="0" smtClean="0"/>
                        <a:t>500-520</a:t>
                      </a:r>
                      <a:endParaRPr lang="en-US" dirty="0"/>
                    </a:p>
                  </a:txBody>
                  <a:tcPr/>
                </a:tc>
                <a:tc>
                  <a:txBody>
                    <a:bodyPr/>
                    <a:lstStyle/>
                    <a:p>
                      <a:pPr algn="ctr"/>
                      <a:r>
                        <a:rPr lang="en-US" dirty="0" smtClean="0"/>
                        <a:t>3%</a:t>
                      </a:r>
                      <a:endParaRPr lang="en-US" dirty="0"/>
                    </a:p>
                  </a:txBody>
                  <a:tcPr/>
                </a:tc>
              </a:tr>
              <a:tr h="518186">
                <a:tc>
                  <a:txBody>
                    <a:bodyPr/>
                    <a:lstStyle/>
                    <a:p>
                      <a:pPr algn="ctr"/>
                      <a:r>
                        <a:rPr lang="en-US" dirty="0" smtClean="0"/>
                        <a:t>520-540</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15%</a:t>
                      </a:r>
                    </a:p>
                  </a:txBody>
                  <a:tcPr/>
                </a:tc>
              </a:tr>
              <a:tr h="51818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540-560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41%</a:t>
                      </a:r>
                    </a:p>
                  </a:txBody>
                  <a:tcPr/>
                </a:tc>
              </a:tr>
              <a:tr h="518186">
                <a:tc>
                  <a:txBody>
                    <a:bodyPr/>
                    <a:lstStyle/>
                    <a:p>
                      <a:pPr algn="ctr"/>
                      <a:r>
                        <a:rPr lang="en-US" dirty="0" smtClean="0"/>
                        <a:t>560-580</a:t>
                      </a:r>
                      <a:endParaRPr lang="en-US" dirty="0"/>
                    </a:p>
                  </a:txBody>
                  <a:tcPr/>
                </a:tc>
                <a:tc>
                  <a:txBody>
                    <a:bodyPr/>
                    <a:lstStyle/>
                    <a:p>
                      <a:pPr algn="ctr"/>
                      <a:r>
                        <a:rPr lang="en-US" dirty="0" smtClean="0"/>
                        <a:t>23%</a:t>
                      </a:r>
                      <a:endParaRPr lang="en-US" dirty="0"/>
                    </a:p>
                  </a:txBody>
                  <a:tcPr/>
                </a:tc>
              </a:tr>
              <a:tr h="518186">
                <a:tc>
                  <a:txBody>
                    <a:bodyPr/>
                    <a:lstStyle/>
                    <a:p>
                      <a:pPr algn="ctr"/>
                      <a:r>
                        <a:rPr lang="en-US" dirty="0" smtClean="0"/>
                        <a:t>580-600</a:t>
                      </a:r>
                      <a:endParaRPr lang="en-US" dirty="0"/>
                    </a:p>
                  </a:txBody>
                  <a:tcPr/>
                </a:tc>
                <a:tc>
                  <a:txBody>
                    <a:bodyPr/>
                    <a:lstStyle/>
                    <a:p>
                      <a:pPr algn="ctr"/>
                      <a:r>
                        <a:rPr lang="en-US" dirty="0" smtClean="0"/>
                        <a:t>13%</a:t>
                      </a:r>
                      <a:endParaRPr lang="en-US" dirty="0"/>
                    </a:p>
                  </a:txBody>
                  <a:tcPr/>
                </a:tc>
              </a:tr>
              <a:tr h="518186">
                <a:tc>
                  <a:txBody>
                    <a:bodyPr/>
                    <a:lstStyle/>
                    <a:p>
                      <a:pPr algn="ctr"/>
                      <a:r>
                        <a:rPr lang="en-US" dirty="0" smtClean="0"/>
                        <a:t>600-620</a:t>
                      </a:r>
                      <a:endParaRPr lang="en-US" dirty="0"/>
                    </a:p>
                  </a:txBody>
                  <a:tcPr/>
                </a:tc>
                <a:tc>
                  <a:txBody>
                    <a:bodyPr/>
                    <a:lstStyle/>
                    <a:p>
                      <a:pPr algn="ctr"/>
                      <a:r>
                        <a:rPr lang="en-US" dirty="0" smtClean="0"/>
                        <a:t>3%</a:t>
                      </a:r>
                      <a:endParaRPr lang="en-US" dirty="0"/>
                    </a:p>
                  </a:txBody>
                  <a:tcPr/>
                </a:tc>
              </a:tr>
              <a:tr h="518186">
                <a:tc>
                  <a:txBody>
                    <a:bodyPr/>
                    <a:lstStyle/>
                    <a:p>
                      <a:pPr algn="ctr"/>
                      <a:r>
                        <a:rPr lang="en-US" dirty="0" smtClean="0"/>
                        <a:t>640-680</a:t>
                      </a:r>
                      <a:endParaRPr lang="en-US" dirty="0"/>
                    </a:p>
                  </a:txBody>
                  <a:tcPr/>
                </a:tc>
                <a:tc>
                  <a:txBody>
                    <a:bodyPr/>
                    <a:lstStyle/>
                    <a:p>
                      <a:pPr algn="ctr"/>
                      <a:r>
                        <a:rPr lang="en-US" dirty="0" smtClean="0"/>
                        <a:t>2%</a:t>
                      </a:r>
                      <a:endParaRPr lang="en-US" dirty="0"/>
                    </a:p>
                  </a:txBody>
                  <a:tcPr/>
                </a:tc>
              </a:tr>
            </a:tbl>
          </a:graphicData>
        </a:graphic>
      </p:graphicFrame>
    </p:spTree>
    <p:extLst>
      <p:ext uri="{BB962C8B-B14F-4D97-AF65-F5344CB8AC3E}">
        <p14:creationId xmlns:p14="http://schemas.microsoft.com/office/powerpoint/2010/main" val="23930403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Photoluminescence </a:t>
            </a:r>
            <a:r>
              <a:rPr lang="en-IN" dirty="0"/>
              <a:t>S</a:t>
            </a:r>
            <a:r>
              <a:rPr lang="en-IN" dirty="0" smtClean="0"/>
              <a:t>tudies</a:t>
            </a:r>
            <a:endParaRPr lang="en-IN" dirty="0"/>
          </a:p>
        </p:txBody>
      </p:sp>
      <p:sp>
        <p:nvSpPr>
          <p:cNvPr id="4" name="Content Placeholder 2"/>
          <p:cNvSpPr>
            <a:spLocks noGrp="1"/>
          </p:cNvSpPr>
          <p:nvPr>
            <p:ph idx="1"/>
          </p:nvPr>
        </p:nvSpPr>
        <p:spPr/>
        <p:txBody>
          <a:bodyPr>
            <a:normAutofit fontScale="77500" lnSpcReduction="20000"/>
          </a:bodyPr>
          <a:lstStyle/>
          <a:p>
            <a:r>
              <a:rPr lang="en-IN" dirty="0" smtClean="0"/>
              <a:t>In order to study the dependence of packing density effect on emission properties, we fabricated three waveguides.</a:t>
            </a:r>
          </a:p>
          <a:p>
            <a:r>
              <a:rPr lang="en-IN" dirty="0"/>
              <a:t>The dielectric waveguides were fabricated by coating random distributed silica spheres </a:t>
            </a:r>
            <a:r>
              <a:rPr lang="en-IN" dirty="0" smtClean="0"/>
              <a:t>on a </a:t>
            </a:r>
            <a:r>
              <a:rPr lang="en-IN" dirty="0"/>
              <a:t>quartz substrate refractive index </a:t>
            </a:r>
            <a:r>
              <a:rPr lang="en-IN" i="1" dirty="0"/>
              <a:t>n</a:t>
            </a:r>
            <a:r>
              <a:rPr lang="en-IN" dirty="0"/>
              <a:t>=1.458 and then covered by a </a:t>
            </a:r>
            <a:r>
              <a:rPr lang="en-IN" dirty="0" smtClean="0"/>
              <a:t>2mM DCM(+methanol) </a:t>
            </a:r>
            <a:r>
              <a:rPr lang="en-IN" dirty="0"/>
              <a:t>doped poly vinyl alcohol (PVA) film refractive index </a:t>
            </a:r>
            <a:r>
              <a:rPr lang="en-IN" i="1" dirty="0" smtClean="0"/>
              <a:t>n</a:t>
            </a:r>
            <a:r>
              <a:rPr lang="en-IN" dirty="0" smtClean="0"/>
              <a:t>=1.50 in 1:3 ratio.</a:t>
            </a:r>
          </a:p>
          <a:p>
            <a:r>
              <a:rPr lang="en-IN" dirty="0" smtClean="0"/>
              <a:t>Another one without silica particles with DCM+PVA</a:t>
            </a:r>
            <a:r>
              <a:rPr lang="en-IN" dirty="0"/>
              <a:t>. The samples were optically pumped by the frequency doubled(532nm-second harmonic) output of a mode-locked </a:t>
            </a:r>
            <a:r>
              <a:rPr lang="en-IN" dirty="0" err="1"/>
              <a:t>Nd:YAG</a:t>
            </a:r>
            <a:r>
              <a:rPr lang="en-IN" dirty="0"/>
              <a:t> laser.</a:t>
            </a:r>
          </a:p>
          <a:p>
            <a:pPr marL="82296" indent="0">
              <a:buNone/>
            </a:pPr>
            <a:endParaRPr lang="en-IN" dirty="0"/>
          </a:p>
          <a:p>
            <a:endParaRPr lang="en-IN" dirty="0" smtClean="0"/>
          </a:p>
          <a:p>
            <a:endParaRPr lang="en-IN" dirty="0"/>
          </a:p>
        </p:txBody>
      </p:sp>
    </p:spTree>
    <p:extLst>
      <p:ext uri="{BB962C8B-B14F-4D97-AF65-F5344CB8AC3E}">
        <p14:creationId xmlns:p14="http://schemas.microsoft.com/office/powerpoint/2010/main" val="1765587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New folder\Graph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05345" y="381000"/>
            <a:ext cx="5105400" cy="62434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400800" y="666814"/>
            <a:ext cx="2590800" cy="5632311"/>
          </a:xfrm>
          <a:prstGeom prst="rect">
            <a:avLst/>
          </a:prstGeom>
          <a:noFill/>
        </p:spPr>
        <p:txBody>
          <a:bodyPr wrap="square" rtlCol="0">
            <a:spAutoFit/>
          </a:bodyPr>
          <a:lstStyle/>
          <a:p>
            <a:pPr marL="285750" indent="-285750">
              <a:buFont typeface="Arial" pitchFamily="34" charset="0"/>
              <a:buChar char="•"/>
            </a:pPr>
            <a:r>
              <a:rPr lang="en-IN" dirty="0" smtClean="0"/>
              <a:t>The RL threshold(0.079mJ) </a:t>
            </a:r>
            <a:r>
              <a:rPr lang="en-IN" dirty="0"/>
              <a:t>is considered to be the point for which there</a:t>
            </a:r>
            <a:br>
              <a:rPr lang="en-IN" dirty="0"/>
            </a:br>
            <a:r>
              <a:rPr lang="en-IN" dirty="0"/>
              <a:t>is a change in slope in the light-light </a:t>
            </a:r>
            <a:r>
              <a:rPr lang="en-IN" dirty="0" smtClean="0"/>
              <a:t>curve.</a:t>
            </a:r>
          </a:p>
          <a:p>
            <a:pPr marL="285750" indent="-285750">
              <a:buFont typeface="Arial" pitchFamily="34" charset="0"/>
              <a:buChar char="•"/>
            </a:pPr>
            <a:r>
              <a:rPr lang="en-IN" dirty="0" smtClean="0"/>
              <a:t>The change in </a:t>
            </a:r>
            <a:r>
              <a:rPr lang="en-IN" dirty="0"/>
              <a:t>slope in the light-light curve at RL threshold is not very significant in these samples </a:t>
            </a:r>
            <a:r>
              <a:rPr lang="en-IN" dirty="0" smtClean="0"/>
              <a:t> </a:t>
            </a:r>
            <a:r>
              <a:rPr lang="en-IN" dirty="0"/>
              <a:t>since in the </a:t>
            </a:r>
            <a:r>
              <a:rPr lang="en-IN" dirty="0" smtClean="0"/>
              <a:t>incoherent regime </a:t>
            </a:r>
            <a:r>
              <a:rPr lang="en-IN" dirty="0"/>
              <a:t>the RL emission </a:t>
            </a:r>
            <a:r>
              <a:rPr lang="en-IN" dirty="0" smtClean="0"/>
              <a:t>behaviour </a:t>
            </a:r>
            <a:r>
              <a:rPr lang="en-IN" dirty="0"/>
              <a:t>resembles that of </a:t>
            </a:r>
            <a:r>
              <a:rPr lang="en-IN" dirty="0" smtClean="0"/>
              <a:t>amplified spontaneous emission, which </a:t>
            </a:r>
            <a:r>
              <a:rPr lang="en-IN" dirty="0"/>
              <a:t>is known to </a:t>
            </a:r>
            <a:r>
              <a:rPr lang="en-IN" dirty="0" smtClean="0"/>
              <a:t>present smooth</a:t>
            </a:r>
            <a:r>
              <a:rPr lang="en-IN" dirty="0"/>
              <a:t/>
            </a:r>
            <a:br>
              <a:rPr lang="en-IN" dirty="0"/>
            </a:br>
            <a:r>
              <a:rPr lang="en-IN" dirty="0" smtClean="0"/>
              <a:t>transitions at </a:t>
            </a:r>
            <a:r>
              <a:rPr lang="en-IN" dirty="0"/>
              <a:t>threshold</a:t>
            </a:r>
            <a:r>
              <a:rPr lang="en-IN" dirty="0" smtClean="0"/>
              <a:t>.</a:t>
            </a:r>
            <a:endParaRPr lang="en-IN" dirty="0"/>
          </a:p>
        </p:txBody>
      </p:sp>
    </p:spTree>
    <p:extLst>
      <p:ext uri="{BB962C8B-B14F-4D97-AF65-F5344CB8AC3E}">
        <p14:creationId xmlns:p14="http://schemas.microsoft.com/office/powerpoint/2010/main" val="9830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0"/>
            <a:ext cx="8035018" cy="5181600"/>
          </a:xfrm>
        </p:spPr>
      </p:pic>
      <p:sp>
        <p:nvSpPr>
          <p:cNvPr id="5" name="TextBox 4"/>
          <p:cNvSpPr txBox="1"/>
          <p:nvPr/>
        </p:nvSpPr>
        <p:spPr>
          <a:xfrm>
            <a:off x="1258216" y="5366542"/>
            <a:ext cx="7616829" cy="923330"/>
          </a:xfrm>
          <a:prstGeom prst="rect">
            <a:avLst/>
          </a:prstGeom>
          <a:noFill/>
        </p:spPr>
        <p:txBody>
          <a:bodyPr wrap="none" rtlCol="0">
            <a:spAutoFit/>
          </a:bodyPr>
          <a:lstStyle/>
          <a:p>
            <a:pPr algn="ctr"/>
            <a:r>
              <a:rPr lang="en-IN" dirty="0" smtClean="0"/>
              <a:t>Fig. Emission spectra for sample-I at different power levels depicting above </a:t>
            </a:r>
          </a:p>
          <a:p>
            <a:pPr algn="ctr"/>
            <a:r>
              <a:rPr lang="en-IN" dirty="0" smtClean="0"/>
              <a:t>threshold value(0.079mJ/cm) the peak narrows down strongly. Line width of the</a:t>
            </a:r>
            <a:br>
              <a:rPr lang="en-IN" dirty="0" smtClean="0"/>
            </a:br>
            <a:r>
              <a:rPr lang="en-IN" dirty="0" smtClean="0"/>
              <a:t>peak at highest intensity is 75nm.Emission </a:t>
            </a:r>
            <a:r>
              <a:rPr lang="en-IN" dirty="0" smtClean="0"/>
              <a:t>occurring </a:t>
            </a:r>
            <a:r>
              <a:rPr lang="en-IN" dirty="0" smtClean="0"/>
              <a:t>in coherent regime.</a:t>
            </a:r>
            <a:endParaRPr lang="en-IN" dirty="0"/>
          </a:p>
        </p:txBody>
      </p:sp>
    </p:spTree>
    <p:extLst>
      <p:ext uri="{BB962C8B-B14F-4D97-AF65-F5344CB8AC3E}">
        <p14:creationId xmlns:p14="http://schemas.microsoft.com/office/powerpoint/2010/main" val="10272636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p:cNvSpPr txBox="1"/>
              <p:nvPr/>
            </p:nvSpPr>
            <p:spPr>
              <a:xfrm>
                <a:off x="6179127" y="562905"/>
                <a:ext cx="2971800" cy="5078313"/>
              </a:xfrm>
              <a:prstGeom prst="rect">
                <a:avLst/>
              </a:prstGeom>
              <a:noFill/>
            </p:spPr>
            <p:txBody>
              <a:bodyPr wrap="square" rtlCol="0">
                <a:spAutoFit/>
              </a:bodyPr>
              <a:lstStyle/>
              <a:p>
                <a:pPr marL="285750" indent="-285750">
                  <a:buFont typeface="Arial" pitchFamily="34" charset="0"/>
                  <a:buChar char="•"/>
                </a:pPr>
                <a:r>
                  <a:rPr lang="en-IN" dirty="0" smtClean="0"/>
                  <a:t>The RL threshold (0.850mJ/</a:t>
                </a:r>
                <a14:m>
                  <m:oMath xmlns:m="http://schemas.openxmlformats.org/officeDocument/2006/math">
                    <m:sSup>
                      <m:sSupPr>
                        <m:ctrlPr>
                          <a:rPr lang="en-IN" i="1" smtClean="0">
                            <a:latin typeface="Cambria Math"/>
                          </a:rPr>
                        </m:ctrlPr>
                      </m:sSupPr>
                      <m:e>
                        <m:r>
                          <a:rPr lang="en-IN" b="0" i="1" smtClean="0">
                            <a:latin typeface="Cambria Math"/>
                          </a:rPr>
                          <m:t>𝑐𝑚</m:t>
                        </m:r>
                      </m:e>
                      <m:sup>
                        <m:r>
                          <a:rPr lang="en-IN" b="0" i="1" smtClean="0">
                            <a:latin typeface="Cambria Math"/>
                          </a:rPr>
                          <m:t>2</m:t>
                        </m:r>
                      </m:sup>
                    </m:sSup>
                  </m:oMath>
                </a14:m>
                <a:r>
                  <a:rPr lang="en-IN" dirty="0" smtClean="0"/>
                  <a:t> </a:t>
                </a:r>
                <a:r>
                  <a:rPr lang="en-IN" dirty="0"/>
                  <a:t>is considered to be the point for which there</a:t>
                </a:r>
                <a:br>
                  <a:rPr lang="en-IN" dirty="0"/>
                </a:br>
                <a:r>
                  <a:rPr lang="en-IN" dirty="0"/>
                  <a:t>is a change in slope in the light-light </a:t>
                </a:r>
                <a:r>
                  <a:rPr lang="en-IN" dirty="0" smtClean="0"/>
                  <a:t>curve.</a:t>
                </a:r>
              </a:p>
              <a:p>
                <a:pPr marL="285750" indent="-285750">
                  <a:buFont typeface="Arial" pitchFamily="34" charset="0"/>
                  <a:buChar char="•"/>
                </a:pPr>
                <a:r>
                  <a:rPr lang="en-IN" dirty="0" smtClean="0"/>
                  <a:t>The change in </a:t>
                </a:r>
                <a:r>
                  <a:rPr lang="en-IN" dirty="0"/>
                  <a:t>slope in the light-light curve at RL threshold is not very significant in these samples </a:t>
                </a:r>
                <a:r>
                  <a:rPr lang="en-IN" dirty="0" smtClean="0"/>
                  <a:t> </a:t>
                </a:r>
                <a:r>
                  <a:rPr lang="en-IN" dirty="0"/>
                  <a:t>since in the </a:t>
                </a:r>
                <a:r>
                  <a:rPr lang="en-IN" dirty="0" smtClean="0"/>
                  <a:t>incoherent regime </a:t>
                </a:r>
                <a:r>
                  <a:rPr lang="en-IN" dirty="0"/>
                  <a:t>the RL emission </a:t>
                </a:r>
                <a:r>
                  <a:rPr lang="en-IN" dirty="0" smtClean="0"/>
                  <a:t>behaviour </a:t>
                </a:r>
                <a:r>
                  <a:rPr lang="en-IN" dirty="0"/>
                  <a:t>resembles that of </a:t>
                </a:r>
                <a:r>
                  <a:rPr lang="en-IN" dirty="0" smtClean="0"/>
                  <a:t>amplified spontaneous emission, which </a:t>
                </a:r>
                <a:r>
                  <a:rPr lang="en-IN" dirty="0"/>
                  <a:t>is known to present smooth</a:t>
                </a:r>
                <a:br>
                  <a:rPr lang="en-IN" dirty="0"/>
                </a:br>
                <a:r>
                  <a:rPr lang="en-IN" dirty="0"/>
                  <a:t>transitions at threshold.</a:t>
                </a:r>
                <a:br>
                  <a:rPr lang="en-IN" dirty="0"/>
                </a:br>
                <a:endParaRPr lang="en-IN" dirty="0"/>
              </a:p>
            </p:txBody>
          </p:sp>
        </mc:Choice>
        <mc:Fallback xmlns="">
          <p:sp>
            <p:nvSpPr>
              <p:cNvPr id="5" name="TextBox 4"/>
              <p:cNvSpPr txBox="1">
                <a:spLocks noRot="1" noChangeAspect="1" noMove="1" noResize="1" noEditPoints="1" noAdjustHandles="1" noChangeArrowheads="1" noChangeShapeType="1" noTextEdit="1"/>
              </p:cNvSpPr>
              <p:nvPr/>
            </p:nvSpPr>
            <p:spPr>
              <a:xfrm>
                <a:off x="6179127" y="562905"/>
                <a:ext cx="2971800" cy="5078313"/>
              </a:xfrm>
              <a:prstGeom prst="rect">
                <a:avLst/>
              </a:prstGeom>
              <a:blipFill rotWithShape="1">
                <a:blip r:embed="rId2"/>
                <a:stretch>
                  <a:fillRect l="-1437" t="-600" r="-2875"/>
                </a:stretch>
              </a:blipFill>
            </p:spPr>
            <p:txBody>
              <a:bodyPr/>
              <a:lstStyle/>
              <a:p>
                <a:r>
                  <a:rPr lang="en-IN">
                    <a:noFill/>
                  </a:rPr>
                  <a:t> </a:t>
                </a:r>
              </a:p>
            </p:txBody>
          </p:sp>
        </mc:Fallback>
      </mc:AlternateContent>
      <p:pic>
        <p:nvPicPr>
          <p:cNvPr id="1030" name="Picture 6" descr="D:\New folder\Graph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6800" y="533400"/>
            <a:ext cx="5334000" cy="6091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0559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TextBox 6"/>
              <p:cNvSpPr txBox="1"/>
              <p:nvPr/>
            </p:nvSpPr>
            <p:spPr>
              <a:xfrm>
                <a:off x="714446" y="5366542"/>
                <a:ext cx="8704371" cy="1200329"/>
              </a:xfrm>
              <a:prstGeom prst="rect">
                <a:avLst/>
              </a:prstGeom>
              <a:noFill/>
            </p:spPr>
            <p:txBody>
              <a:bodyPr wrap="none" rtlCol="0">
                <a:spAutoFit/>
              </a:bodyPr>
              <a:lstStyle/>
              <a:p>
                <a:pPr algn="just"/>
                <a:r>
                  <a:rPr lang="en-IN" dirty="0" smtClean="0"/>
                  <a:t>Fig. Emission spectra for sample-III at different power levels depicting above </a:t>
                </a:r>
                <a:br>
                  <a:rPr lang="en-IN" dirty="0" smtClean="0"/>
                </a:br>
                <a:r>
                  <a:rPr lang="en-IN" dirty="0" smtClean="0"/>
                  <a:t>threshold value(0.850mJ</a:t>
                </a:r>
                <a14:m>
                  <m:oMath xmlns:m="http://schemas.openxmlformats.org/officeDocument/2006/math">
                    <m:sSup>
                      <m:sSupPr>
                        <m:ctrlPr>
                          <a:rPr lang="en-IN" i="1">
                            <a:latin typeface="Cambria Math"/>
                          </a:rPr>
                        </m:ctrlPr>
                      </m:sSupPr>
                      <m:e>
                        <m:r>
                          <a:rPr lang="en-IN" b="0" i="1" smtClean="0">
                            <a:latin typeface="Cambria Math"/>
                          </a:rPr>
                          <m:t>/</m:t>
                        </m:r>
                        <m:r>
                          <a:rPr lang="en-IN" i="1">
                            <a:latin typeface="Cambria Math"/>
                          </a:rPr>
                          <m:t>𝑐𝑚</m:t>
                        </m:r>
                      </m:e>
                      <m:sup>
                        <m:r>
                          <a:rPr lang="en-IN" i="1">
                            <a:latin typeface="Cambria Math"/>
                          </a:rPr>
                          <m:t>2</m:t>
                        </m:r>
                      </m:sup>
                    </m:sSup>
                  </m:oMath>
                </a14:m>
                <a:r>
                  <a:rPr lang="en-IN" dirty="0" smtClean="0"/>
                  <a:t>) the peak narrows down strongly. Line width at highest peak </a:t>
                </a:r>
                <a:endParaRPr lang="en-IN" dirty="0"/>
              </a:p>
              <a:p>
                <a:pPr algn="just"/>
                <a:r>
                  <a:rPr lang="en-IN" dirty="0" smtClean="0"/>
                  <a:t>Intensity is 67nm.Peaks with sharp spikes observed implies emission occurs in coherent</a:t>
                </a:r>
                <a:br>
                  <a:rPr lang="en-IN" dirty="0" smtClean="0"/>
                </a:br>
                <a:r>
                  <a:rPr lang="en-IN" dirty="0" smtClean="0"/>
                  <a:t>regime.</a:t>
                </a:r>
                <a:endParaRPr lang="en-IN" dirty="0"/>
              </a:p>
            </p:txBody>
          </p:sp>
        </mc:Choice>
        <mc:Fallback xmlns="">
          <p:sp>
            <p:nvSpPr>
              <p:cNvPr id="7" name="TextBox 6"/>
              <p:cNvSpPr txBox="1">
                <a:spLocks noRot="1" noChangeAspect="1" noMove="1" noResize="1" noEditPoints="1" noAdjustHandles="1" noChangeArrowheads="1" noChangeShapeType="1" noTextEdit="1"/>
              </p:cNvSpPr>
              <p:nvPr/>
            </p:nvSpPr>
            <p:spPr>
              <a:xfrm>
                <a:off x="714446" y="5366542"/>
                <a:ext cx="8704371" cy="1200329"/>
              </a:xfrm>
              <a:prstGeom prst="rect">
                <a:avLst/>
              </a:prstGeom>
              <a:blipFill rotWithShape="1">
                <a:blip r:embed="rId2"/>
                <a:stretch>
                  <a:fillRect l="-560" t="-2538" b="-7107"/>
                </a:stretch>
              </a:blipFill>
            </p:spPr>
            <p:txBody>
              <a:bodyPr/>
              <a:lstStyle/>
              <a:p>
                <a:r>
                  <a:rPr lang="en-IN">
                    <a:noFill/>
                  </a:rPr>
                  <a:t> </a:t>
                </a:r>
              </a:p>
            </p:txBody>
          </p:sp>
        </mc:Fallback>
      </mc:AlternateContent>
      <p:pic>
        <p:nvPicPr>
          <p:cNvPr id="11" name="Content Placeholder 10"/>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90600" y="6927"/>
            <a:ext cx="8077200" cy="5359615"/>
          </a:xfrm>
        </p:spPr>
      </p:pic>
    </p:spTree>
    <p:extLst>
      <p:ext uri="{BB962C8B-B14F-4D97-AF65-F5344CB8AC3E}">
        <p14:creationId xmlns:p14="http://schemas.microsoft.com/office/powerpoint/2010/main" val="6723798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Acknowledgements</a:t>
            </a:r>
            <a:endParaRPr lang="en-IN" dirty="0"/>
          </a:p>
        </p:txBody>
      </p:sp>
      <p:sp>
        <p:nvSpPr>
          <p:cNvPr id="3" name="Content Placeholder 2"/>
          <p:cNvSpPr>
            <a:spLocks noGrp="1"/>
          </p:cNvSpPr>
          <p:nvPr>
            <p:ph idx="1"/>
          </p:nvPr>
        </p:nvSpPr>
        <p:spPr/>
        <p:txBody>
          <a:bodyPr/>
          <a:lstStyle/>
          <a:p>
            <a:r>
              <a:rPr lang="en-IN" dirty="0"/>
              <a:t>I am highly indebted to </a:t>
            </a:r>
            <a:r>
              <a:rPr lang="en-IN" dirty="0" smtClean="0"/>
              <a:t>Dr.S.N.B.Bhakta </a:t>
            </a:r>
            <a:r>
              <a:rPr lang="en-IN" dirty="0"/>
              <a:t>for his guidance and </a:t>
            </a:r>
            <a:r>
              <a:rPr lang="en-IN" dirty="0" smtClean="0"/>
              <a:t>constant supervision as </a:t>
            </a:r>
            <a:r>
              <a:rPr lang="en-IN" dirty="0"/>
              <a:t>well as for </a:t>
            </a:r>
            <a:r>
              <a:rPr lang="en-IN" dirty="0" smtClean="0"/>
              <a:t>providing necessary </a:t>
            </a:r>
            <a:r>
              <a:rPr lang="en-IN" dirty="0"/>
              <a:t>information regarding the project</a:t>
            </a:r>
            <a:r>
              <a:rPr lang="en-IN" dirty="0" smtClean="0"/>
              <a:t>.</a:t>
            </a:r>
          </a:p>
          <a:p>
            <a:r>
              <a:rPr lang="en-IN" dirty="0" smtClean="0"/>
              <a:t>I am grateful for Mr.Anirban Sarkar, Mr.Subhratha Ghosh, Ms.Pratyusha Das and Ms.Ojha Subhashree for giving me such attention and time.</a:t>
            </a:r>
            <a:endParaRPr lang="en-IN" dirty="0"/>
          </a:p>
        </p:txBody>
      </p:sp>
    </p:spTree>
    <p:extLst>
      <p:ext uri="{BB962C8B-B14F-4D97-AF65-F5344CB8AC3E}">
        <p14:creationId xmlns:p14="http://schemas.microsoft.com/office/powerpoint/2010/main" val="12939871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362200"/>
            <a:ext cx="7498080" cy="1143000"/>
          </a:xfrm>
        </p:spPr>
        <p:txBody>
          <a:bodyPr>
            <a:normAutofit/>
          </a:bodyPr>
          <a:lstStyle/>
          <a:p>
            <a:pPr algn="ctr"/>
            <a:r>
              <a:rPr lang="en-IN" sz="6000" dirty="0" smtClean="0"/>
              <a:t>Thank you!</a:t>
            </a:r>
            <a:endParaRPr lang="en-IN" sz="6000" dirty="0"/>
          </a:p>
        </p:txBody>
      </p:sp>
    </p:spTree>
    <p:extLst>
      <p:ext uri="{BB962C8B-B14F-4D97-AF65-F5344CB8AC3E}">
        <p14:creationId xmlns:p14="http://schemas.microsoft.com/office/powerpoint/2010/main" val="4210911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Outline of Presentation</a:t>
            </a:r>
            <a:endParaRPr lang="en-IN" dirty="0"/>
          </a:p>
        </p:txBody>
      </p:sp>
      <p:sp>
        <p:nvSpPr>
          <p:cNvPr id="3" name="Content Placeholder 2"/>
          <p:cNvSpPr>
            <a:spLocks noGrp="1"/>
          </p:cNvSpPr>
          <p:nvPr>
            <p:ph idx="1"/>
          </p:nvPr>
        </p:nvSpPr>
        <p:spPr/>
        <p:txBody>
          <a:bodyPr/>
          <a:lstStyle/>
          <a:p>
            <a:r>
              <a:rPr lang="en-IN" dirty="0" smtClean="0"/>
              <a:t>Introduction to Random Lasers</a:t>
            </a:r>
          </a:p>
          <a:p>
            <a:r>
              <a:rPr lang="en-IN" dirty="0" smtClean="0"/>
              <a:t>Synthesis of surface waveguide of silica particles by Langmuir Blodgett Technique</a:t>
            </a:r>
          </a:p>
          <a:p>
            <a:r>
              <a:rPr lang="en-IN" dirty="0" smtClean="0"/>
              <a:t>Characterization by SEM  </a:t>
            </a:r>
          </a:p>
          <a:p>
            <a:r>
              <a:rPr lang="en-IN" dirty="0" smtClean="0"/>
              <a:t>Photoluminescence studies</a:t>
            </a:r>
          </a:p>
          <a:p>
            <a:r>
              <a:rPr lang="en-IN" dirty="0" smtClean="0"/>
              <a:t>Acknowledgements </a:t>
            </a:r>
            <a:endParaRPr lang="en-IN" dirty="0"/>
          </a:p>
        </p:txBody>
      </p:sp>
    </p:spTree>
    <p:extLst>
      <p:ext uri="{BB962C8B-B14F-4D97-AF65-F5344CB8AC3E}">
        <p14:creationId xmlns:p14="http://schemas.microsoft.com/office/powerpoint/2010/main" val="26893815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Random Lasers</a:t>
            </a:r>
            <a:endParaRPr lang="en-IN"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497532" y="1066800"/>
            <a:ext cx="3276600" cy="3475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219200" y="1447800"/>
            <a:ext cx="3352800" cy="2554545"/>
          </a:xfrm>
          <a:prstGeom prst="rect">
            <a:avLst/>
          </a:prstGeom>
          <a:noFill/>
        </p:spPr>
        <p:txBody>
          <a:bodyPr wrap="square" rtlCol="0">
            <a:spAutoFit/>
          </a:bodyPr>
          <a:lstStyle/>
          <a:p>
            <a:pPr marL="285750" indent="-285750">
              <a:buFont typeface="Arial" pitchFamily="34" charset="0"/>
              <a:buChar char="•"/>
            </a:pPr>
            <a:r>
              <a:rPr lang="en-US" sz="2000" b="1" dirty="0">
                <a:solidFill>
                  <a:srgbClr val="002060"/>
                </a:solidFill>
              </a:rPr>
              <a:t>Multiple scattering with </a:t>
            </a:r>
            <a:r>
              <a:rPr lang="en-US" sz="2000" b="1" dirty="0" smtClean="0">
                <a:solidFill>
                  <a:srgbClr val="002060"/>
                </a:solidFill>
              </a:rPr>
              <a:t>gain.</a:t>
            </a:r>
          </a:p>
          <a:p>
            <a:pPr marL="285750" indent="-285750">
              <a:buFont typeface="Arial" pitchFamily="34" charset="0"/>
              <a:buChar char="•"/>
            </a:pPr>
            <a:r>
              <a:rPr lang="en-US" sz="2000" b="1" dirty="0">
                <a:solidFill>
                  <a:srgbClr val="002060"/>
                </a:solidFill>
                <a:cs typeface="Times New Roman" panose="02020603050405020304" pitchFamily="18" charset="0"/>
              </a:rPr>
              <a:t>Mirror less but not mode </a:t>
            </a:r>
            <a:r>
              <a:rPr lang="en-US" sz="2000" b="1" dirty="0" smtClean="0">
                <a:solidFill>
                  <a:srgbClr val="002060"/>
                </a:solidFill>
                <a:cs typeface="Times New Roman" panose="02020603050405020304" pitchFamily="18" charset="0"/>
              </a:rPr>
              <a:t>less.</a:t>
            </a:r>
          </a:p>
          <a:p>
            <a:pPr marL="285750" indent="-285750">
              <a:buFont typeface="Arial" pitchFamily="34" charset="0"/>
              <a:buChar char="•"/>
            </a:pPr>
            <a:r>
              <a:rPr lang="en-US" sz="2000" b="1" dirty="0">
                <a:solidFill>
                  <a:srgbClr val="002060"/>
                </a:solidFill>
                <a:cs typeface="Times New Roman" panose="02020603050405020304" pitchFamily="18" charset="0"/>
              </a:rPr>
              <a:t>Multiple scattering determines modes, frequency, bandwidth and </a:t>
            </a:r>
            <a:r>
              <a:rPr lang="en-US" sz="2000" b="1" dirty="0" smtClean="0">
                <a:solidFill>
                  <a:srgbClr val="002060"/>
                </a:solidFill>
                <a:cs typeface="Times New Roman" panose="02020603050405020304" pitchFamily="18" charset="0"/>
              </a:rPr>
              <a:t>lifetime.</a:t>
            </a:r>
            <a:endParaRPr lang="en-IN" sz="2000" b="1" dirty="0"/>
          </a:p>
        </p:txBody>
      </p:sp>
      <p:sp>
        <p:nvSpPr>
          <p:cNvPr id="3" name="TextBox 2"/>
          <p:cNvSpPr txBox="1"/>
          <p:nvPr/>
        </p:nvSpPr>
        <p:spPr>
          <a:xfrm>
            <a:off x="3276600" y="4419600"/>
            <a:ext cx="5676900" cy="2308324"/>
          </a:xfrm>
          <a:prstGeom prst="rect">
            <a:avLst/>
          </a:prstGeom>
          <a:noFill/>
        </p:spPr>
        <p:txBody>
          <a:bodyPr wrap="square" rtlCol="0">
            <a:spAutoFit/>
          </a:bodyPr>
          <a:lstStyle/>
          <a:p>
            <a:pPr algn="just"/>
            <a:r>
              <a:rPr lang="en-US" b="1" dirty="0"/>
              <a:t>Fig. Multiple light scattering with gain. A random collection of </a:t>
            </a:r>
            <a:r>
              <a:rPr lang="en-US" b="1" dirty="0" smtClean="0"/>
              <a:t>microspheres containing </a:t>
            </a:r>
            <a:r>
              <a:rPr lang="en-US" b="1" dirty="0"/>
              <a:t>laser dye is excited (for example, by an external light source) to obtain population inversion. The microspheres then scatter light and amplify it in the process. The propagation of the light waves becomes that of an </a:t>
            </a:r>
            <a:r>
              <a:rPr lang="en-US" b="1" dirty="0" smtClean="0"/>
              <a:t>amplified random </a:t>
            </a:r>
            <a:r>
              <a:rPr lang="en-US" b="1" dirty="0"/>
              <a:t>walk.</a:t>
            </a:r>
          </a:p>
          <a:p>
            <a:endParaRPr lang="en-IN" dirty="0"/>
          </a:p>
        </p:txBody>
      </p:sp>
    </p:spTree>
    <p:extLst>
      <p:ext uri="{BB962C8B-B14F-4D97-AF65-F5344CB8AC3E}">
        <p14:creationId xmlns:p14="http://schemas.microsoft.com/office/powerpoint/2010/main" val="1399553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Unfortunately we are unable to provide accessible alternative text for this. If you require assistance to access this image, or to obtain a text description, please contact npg@nature.com"/>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76482" y="246081"/>
            <a:ext cx="6062518" cy="31525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524000" y="3505200"/>
            <a:ext cx="5943600" cy="2862322"/>
          </a:xfrm>
          <a:prstGeom prst="rect">
            <a:avLst/>
          </a:prstGeom>
          <a:noFill/>
        </p:spPr>
        <p:txBody>
          <a:bodyPr wrap="square" rtlCol="0">
            <a:spAutoFit/>
          </a:bodyPr>
          <a:lstStyle/>
          <a:p>
            <a:pPr algn="just"/>
            <a:r>
              <a:rPr lang="en-US" b="1" dirty="0"/>
              <a:t>Fig. The emission spectrum of a solid random-laser material based on </a:t>
            </a:r>
            <a:r>
              <a:rPr lang="en-US" b="1" dirty="0" err="1"/>
              <a:t>Neodinium</a:t>
            </a:r>
            <a:r>
              <a:rPr lang="en-US" b="1" dirty="0"/>
              <a:t>- (Nd</a:t>
            </a:r>
            <a:r>
              <a:rPr lang="en-US" b="1" baseline="30000" dirty="0"/>
              <a:t>3+</a:t>
            </a:r>
            <a:r>
              <a:rPr lang="en-US" b="1" dirty="0"/>
              <a:t>) doped lanthanum oxide (La</a:t>
            </a:r>
            <a:r>
              <a:rPr lang="en-US" b="1" baseline="-25000" dirty="0"/>
              <a:t>2</a:t>
            </a:r>
            <a:r>
              <a:rPr lang="en-US" b="1" dirty="0"/>
              <a:t>O</a:t>
            </a:r>
            <a:r>
              <a:rPr lang="en-US" b="1" baseline="-25000" dirty="0"/>
              <a:t>3</a:t>
            </a:r>
            <a:r>
              <a:rPr lang="en-US" b="1" dirty="0"/>
              <a:t>).</a:t>
            </a:r>
          </a:p>
          <a:p>
            <a:pPr algn="just"/>
            <a:r>
              <a:rPr lang="en-US" b="1" dirty="0"/>
              <a:t>a)The fluorescence spectrum of the material below threshold. b)The material is above threshold and the spectrum narrows strongly.(</a:t>
            </a:r>
            <a:r>
              <a:rPr lang="en-US" b="1" dirty="0" err="1"/>
              <a:t>Briskina</a:t>
            </a:r>
            <a:r>
              <a:rPr lang="en-US" b="1" dirty="0"/>
              <a:t> and co workers</a:t>
            </a:r>
            <a:r>
              <a:rPr lang="en-US" b="1" dirty="0" smtClean="0"/>
              <a:t>).</a:t>
            </a:r>
            <a:r>
              <a:rPr lang="en-US" b="1" dirty="0">
                <a:solidFill>
                  <a:srgbClr val="FF0000"/>
                </a:solidFill>
              </a:rPr>
              <a:t> </a:t>
            </a:r>
            <a:r>
              <a:rPr lang="en-US" b="1" dirty="0" err="1">
                <a:solidFill>
                  <a:srgbClr val="FF0000"/>
                </a:solidFill>
              </a:rPr>
              <a:t>Markushev</a:t>
            </a:r>
            <a:r>
              <a:rPr lang="en-US" b="1" dirty="0">
                <a:solidFill>
                  <a:srgbClr val="FF0000"/>
                </a:solidFill>
              </a:rPr>
              <a:t>, V. M., </a:t>
            </a:r>
            <a:r>
              <a:rPr lang="en-US" b="1" dirty="0" err="1">
                <a:solidFill>
                  <a:srgbClr val="FF0000"/>
                </a:solidFill>
              </a:rPr>
              <a:t>Zolin</a:t>
            </a:r>
            <a:r>
              <a:rPr lang="en-US" b="1" dirty="0">
                <a:solidFill>
                  <a:srgbClr val="FF0000"/>
                </a:solidFill>
              </a:rPr>
              <a:t>, V. F. &amp; </a:t>
            </a:r>
            <a:r>
              <a:rPr lang="en-US" b="1" dirty="0" err="1">
                <a:solidFill>
                  <a:srgbClr val="FF0000"/>
                </a:solidFill>
              </a:rPr>
              <a:t>Briskina</a:t>
            </a:r>
            <a:r>
              <a:rPr lang="en-US" b="1" dirty="0">
                <a:solidFill>
                  <a:srgbClr val="FF0000"/>
                </a:solidFill>
              </a:rPr>
              <a:t>, Ch. M. Powder laser. </a:t>
            </a:r>
            <a:r>
              <a:rPr lang="en-US" b="1" i="1" dirty="0" err="1">
                <a:solidFill>
                  <a:srgbClr val="FF0000"/>
                </a:solidFill>
              </a:rPr>
              <a:t>Zh</a:t>
            </a:r>
            <a:r>
              <a:rPr lang="en-US" b="1" i="1" dirty="0">
                <a:solidFill>
                  <a:srgbClr val="FF0000"/>
                </a:solidFill>
              </a:rPr>
              <a:t>. </a:t>
            </a:r>
            <a:r>
              <a:rPr lang="en-US" b="1" i="1" dirty="0" err="1">
                <a:solidFill>
                  <a:srgbClr val="FF0000"/>
                </a:solidFill>
              </a:rPr>
              <a:t>Prikl</a:t>
            </a:r>
            <a:r>
              <a:rPr lang="en-US" b="1" i="1" dirty="0">
                <a:solidFill>
                  <a:srgbClr val="FF0000"/>
                </a:solidFill>
              </a:rPr>
              <a:t>. </a:t>
            </a:r>
            <a:r>
              <a:rPr lang="en-US" b="1" i="1" dirty="0" err="1">
                <a:solidFill>
                  <a:srgbClr val="FF0000"/>
                </a:solidFill>
              </a:rPr>
              <a:t>Spektrosk</a:t>
            </a:r>
            <a:r>
              <a:rPr lang="en-US" b="1" i="1" dirty="0">
                <a:solidFill>
                  <a:srgbClr val="FF0000"/>
                </a:solidFill>
              </a:rPr>
              <a:t>. </a:t>
            </a:r>
            <a:r>
              <a:rPr lang="en-US" b="1" dirty="0">
                <a:solidFill>
                  <a:srgbClr val="FF0000"/>
                </a:solidFill>
              </a:rPr>
              <a:t>45,847–850 (1986).</a:t>
            </a:r>
          </a:p>
          <a:p>
            <a:endParaRPr lang="en-US" b="1" dirty="0"/>
          </a:p>
          <a:p>
            <a:endParaRPr lang="en-IN" dirty="0"/>
          </a:p>
        </p:txBody>
      </p:sp>
    </p:spTree>
    <p:extLst>
      <p:ext uri="{BB962C8B-B14F-4D97-AF65-F5344CB8AC3E}">
        <p14:creationId xmlns:p14="http://schemas.microsoft.com/office/powerpoint/2010/main" val="4004082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Random Lasing Materials</a:t>
            </a:r>
            <a:endParaRPr lang="en-IN" dirty="0"/>
          </a:p>
        </p:txBody>
      </p:sp>
      <p:sp>
        <p:nvSpPr>
          <p:cNvPr id="3" name="Content Placeholder 2"/>
          <p:cNvSpPr>
            <a:spLocks noGrp="1"/>
          </p:cNvSpPr>
          <p:nvPr>
            <p:ph idx="1"/>
          </p:nvPr>
        </p:nvSpPr>
        <p:spPr/>
        <p:txBody>
          <a:bodyPr>
            <a:normAutofit fontScale="92500" lnSpcReduction="20000"/>
          </a:bodyPr>
          <a:lstStyle/>
          <a:p>
            <a:pPr marL="342900" indent="-34290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By using monodisperse spheres, a material in which the scattering at certain wavelengths is resonant with the sphere diameter can be obtained.</a:t>
            </a:r>
          </a:p>
          <a:p>
            <a:pPr marL="342900" indent="-34290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This leads to strong resonant scattering, which favors random laser modes at the specific wavelengths of the resonances. Hence, the emission bands of the random laser could be tuned this way by varying the particle diameter.</a:t>
            </a:r>
          </a:p>
          <a:p>
            <a:pPr marL="342900" indent="-34290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In this context </a:t>
            </a:r>
            <a:r>
              <a:rPr lang="en-US" dirty="0" smtClean="0">
                <a:solidFill>
                  <a:srgbClr val="002060"/>
                </a:solidFill>
                <a:latin typeface="Times New Roman" panose="02020603050405020304" pitchFamily="18" charset="0"/>
                <a:cs typeface="Times New Roman" panose="02020603050405020304" pitchFamily="18" charset="0"/>
              </a:rPr>
              <a:t>we prepared colloidal photonic crystals</a:t>
            </a:r>
            <a:r>
              <a:rPr lang="en-US" sz="2800" dirty="0" smtClean="0">
                <a:solidFill>
                  <a:srgbClr val="002060"/>
                </a:solidFill>
              </a:rPr>
              <a:t>.</a:t>
            </a:r>
            <a:endParaRPr lang="en-US" sz="2800" dirty="0">
              <a:solidFill>
                <a:srgbClr val="002060"/>
              </a:solidFill>
            </a:endParaRPr>
          </a:p>
          <a:p>
            <a:endParaRPr lang="en-IN" dirty="0"/>
          </a:p>
        </p:txBody>
      </p:sp>
    </p:spTree>
    <p:extLst>
      <p:ext uri="{BB962C8B-B14F-4D97-AF65-F5344CB8AC3E}">
        <p14:creationId xmlns:p14="http://schemas.microsoft.com/office/powerpoint/2010/main" val="3321595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90600"/>
            <a:ext cx="3962400" cy="5638800"/>
          </a:xfrm>
        </p:spPr>
        <p:txBody>
          <a:bodyPr>
            <a:normAutofit/>
          </a:bodyPr>
          <a:lstStyle/>
          <a:p>
            <a:pPr lvl="0">
              <a:lnSpc>
                <a:spcPct val="80000"/>
              </a:lnSpc>
              <a:buClr>
                <a:srgbClr val="90C226"/>
              </a:buClr>
            </a:pPr>
            <a:r>
              <a:rPr lang="en-IN" altLang="en-US" sz="2400" dirty="0">
                <a:solidFill>
                  <a:srgbClr val="0070C0"/>
                </a:solidFill>
              </a:rPr>
              <a:t>Silica particles are prepared by modified </a:t>
            </a:r>
            <a:r>
              <a:rPr lang="en-IN" altLang="en-US" sz="2400" dirty="0" err="1">
                <a:solidFill>
                  <a:srgbClr val="0070C0"/>
                </a:solidFill>
              </a:rPr>
              <a:t>Stober</a:t>
            </a:r>
            <a:r>
              <a:rPr lang="en-IN" altLang="en-US" sz="2400" dirty="0">
                <a:solidFill>
                  <a:srgbClr val="0070C0"/>
                </a:solidFill>
              </a:rPr>
              <a:t> method</a:t>
            </a:r>
            <a:r>
              <a:rPr lang="en-US" altLang="en-US" sz="2400" dirty="0" smtClean="0">
                <a:solidFill>
                  <a:srgbClr val="0070C0"/>
                </a:solidFill>
              </a:rPr>
              <a:t>.</a:t>
            </a:r>
            <a:endParaRPr lang="en-US" altLang="en-US" sz="2400" dirty="0">
              <a:solidFill>
                <a:srgbClr val="0070C0"/>
              </a:solidFill>
            </a:endParaRPr>
          </a:p>
          <a:p>
            <a:pPr lvl="0">
              <a:lnSpc>
                <a:spcPct val="80000"/>
              </a:lnSpc>
              <a:buClr>
                <a:srgbClr val="90C226"/>
              </a:buClr>
            </a:pPr>
            <a:r>
              <a:rPr lang="en-IN" altLang="en-US" sz="2400" dirty="0" smtClean="0">
                <a:solidFill>
                  <a:srgbClr val="0070C0"/>
                </a:solidFill>
              </a:rPr>
              <a:t>We </a:t>
            </a:r>
            <a:r>
              <a:rPr lang="en-IN" altLang="en-US" sz="2400" dirty="0">
                <a:solidFill>
                  <a:srgbClr val="0070C0"/>
                </a:solidFill>
              </a:rPr>
              <a:t>used </a:t>
            </a:r>
            <a:r>
              <a:rPr lang="en-IN" altLang="en-US" sz="2400" dirty="0" err="1">
                <a:solidFill>
                  <a:srgbClr val="0070C0"/>
                </a:solidFill>
              </a:rPr>
              <a:t>allyltrimethoxysilane</a:t>
            </a:r>
            <a:r>
              <a:rPr lang="en-IN" altLang="en-US" sz="2400" dirty="0">
                <a:solidFill>
                  <a:srgbClr val="0070C0"/>
                </a:solidFill>
              </a:rPr>
              <a:t> as the surface functionalizing agent.</a:t>
            </a:r>
          </a:p>
          <a:p>
            <a:pPr>
              <a:lnSpc>
                <a:spcPct val="80000"/>
              </a:lnSpc>
              <a:buClr>
                <a:srgbClr val="90C226"/>
              </a:buClr>
            </a:pPr>
            <a:r>
              <a:rPr lang="en-US" altLang="en-US" sz="2400" dirty="0">
                <a:solidFill>
                  <a:srgbClr val="0070C0"/>
                </a:solidFill>
              </a:rPr>
              <a:t>Substrates-Glass slides, Sub </a:t>
            </a:r>
            <a:r>
              <a:rPr lang="en-US" altLang="en-US" sz="2400" dirty="0" smtClean="0">
                <a:solidFill>
                  <a:srgbClr val="0070C0"/>
                </a:solidFill>
              </a:rPr>
              <a:t>phase-Water</a:t>
            </a:r>
          </a:p>
          <a:p>
            <a:r>
              <a:rPr lang="en-IN" sz="2400" dirty="0">
                <a:solidFill>
                  <a:srgbClr val="0070C0"/>
                </a:solidFill>
                <a:cs typeface="Times New Roman" panose="02020603050405020304" pitchFamily="18" charset="0"/>
              </a:rPr>
              <a:t>Precise control of film thickness</a:t>
            </a:r>
          </a:p>
          <a:p>
            <a:endParaRPr lang="en-IN" dirty="0" smtClean="0"/>
          </a:p>
          <a:p>
            <a:endParaRPr lang="en-IN" dirty="0" smtClean="0"/>
          </a:p>
          <a:p>
            <a:endParaRPr lang="en-IN" dirty="0" smtClean="0"/>
          </a:p>
          <a:p>
            <a:endParaRPr lang="en-IN" dirty="0" smtClean="0"/>
          </a:p>
        </p:txBody>
      </p:sp>
      <p:graphicFrame>
        <p:nvGraphicFramePr>
          <p:cNvPr id="4" name="Table 3"/>
          <p:cNvGraphicFramePr>
            <a:graphicFrameLocks noGrp="1"/>
          </p:cNvGraphicFramePr>
          <p:nvPr>
            <p:extLst>
              <p:ext uri="{D42A27DB-BD31-4B8C-83A1-F6EECF244321}">
                <p14:modId xmlns:p14="http://schemas.microsoft.com/office/powerpoint/2010/main" val="3050981094"/>
              </p:ext>
            </p:extLst>
          </p:nvPr>
        </p:nvGraphicFramePr>
        <p:xfrm>
          <a:off x="4495799" y="762000"/>
          <a:ext cx="4495800" cy="3124200"/>
        </p:xfrm>
        <a:graphic>
          <a:graphicData uri="http://schemas.openxmlformats.org/drawingml/2006/table">
            <a:tbl>
              <a:tblPr firstRow="1" bandRow="1">
                <a:tableStyleId>{5C22544A-7EE6-4342-B048-85BDC9FD1C3A}</a:tableStyleId>
              </a:tblPr>
              <a:tblGrid>
                <a:gridCol w="1397000"/>
                <a:gridCol w="1549400"/>
                <a:gridCol w="1549400"/>
              </a:tblGrid>
              <a:tr h="370840">
                <a:tc>
                  <a:txBody>
                    <a:bodyPr/>
                    <a:lstStyle/>
                    <a:p>
                      <a:pPr algn="ctr"/>
                      <a:r>
                        <a:rPr lang="en-IN" dirty="0" smtClean="0"/>
                        <a:t>Surface</a:t>
                      </a:r>
                      <a:r>
                        <a:rPr lang="en-IN" baseline="0" dirty="0" smtClean="0"/>
                        <a:t> </a:t>
                      </a:r>
                      <a:r>
                        <a:rPr lang="en-IN" dirty="0" smtClean="0"/>
                        <a:t>Pressure</a:t>
                      </a:r>
                      <a:endParaRPr lang="en-IN" dirty="0"/>
                    </a:p>
                  </a:txBody>
                  <a:tcPr/>
                </a:tc>
                <a:tc>
                  <a:txBody>
                    <a:bodyPr/>
                    <a:lstStyle/>
                    <a:p>
                      <a:pPr algn="ctr"/>
                      <a:r>
                        <a:rPr lang="en-IN" dirty="0" smtClean="0"/>
                        <a:t>No. of</a:t>
                      </a:r>
                      <a:r>
                        <a:rPr lang="en-IN" baseline="0" dirty="0" smtClean="0"/>
                        <a:t> Samples Prepared</a:t>
                      </a:r>
                      <a:endParaRPr lang="en-IN" dirty="0"/>
                    </a:p>
                  </a:txBody>
                  <a:tcPr/>
                </a:tc>
                <a:tc>
                  <a:txBody>
                    <a:bodyPr/>
                    <a:lstStyle/>
                    <a:p>
                      <a:pPr algn="ctr"/>
                      <a:r>
                        <a:rPr lang="en-IN" dirty="0" smtClean="0"/>
                        <a:t>Volume</a:t>
                      </a:r>
                      <a:r>
                        <a:rPr lang="en-IN" baseline="0" dirty="0" smtClean="0"/>
                        <a:t> of colloidal silica solution injected (micro litres)</a:t>
                      </a:r>
                      <a:endParaRPr lang="en-IN" dirty="0"/>
                    </a:p>
                  </a:txBody>
                  <a:tcPr/>
                </a:tc>
              </a:tr>
              <a:tr h="370840">
                <a:tc>
                  <a:txBody>
                    <a:bodyPr/>
                    <a:lstStyle/>
                    <a:p>
                      <a:pPr algn="ctr"/>
                      <a:r>
                        <a:rPr lang="en-IN" b="0" dirty="0" smtClean="0"/>
                        <a:t>9mN/m</a:t>
                      </a:r>
                      <a:endParaRPr lang="en-IN" b="0" dirty="0"/>
                    </a:p>
                  </a:txBody>
                  <a:tcPr/>
                </a:tc>
                <a:tc>
                  <a:txBody>
                    <a:bodyPr/>
                    <a:lstStyle/>
                    <a:p>
                      <a:pPr algn="ctr"/>
                      <a:r>
                        <a:rPr lang="en-IN" b="0" dirty="0" smtClean="0"/>
                        <a:t>3</a:t>
                      </a:r>
                      <a:endParaRPr lang="en-IN" b="0" dirty="0"/>
                    </a:p>
                  </a:txBody>
                  <a:tcPr/>
                </a:tc>
                <a:tc>
                  <a:txBody>
                    <a:bodyPr/>
                    <a:lstStyle/>
                    <a:p>
                      <a:pPr algn="ctr"/>
                      <a:r>
                        <a:rPr lang="en-IN" b="0" dirty="0" smtClean="0"/>
                        <a:t>100</a:t>
                      </a:r>
                      <a:endParaRPr lang="en-IN" b="0" dirty="0"/>
                    </a:p>
                  </a:txBody>
                  <a:tcPr/>
                </a:tc>
              </a:tr>
              <a:tr h="370840">
                <a:tc>
                  <a:txBody>
                    <a:bodyPr/>
                    <a:lstStyle/>
                    <a:p>
                      <a:pPr algn="ctr"/>
                      <a:r>
                        <a:rPr lang="en-IN" b="0" dirty="0" smtClean="0"/>
                        <a:t>18mN/m</a:t>
                      </a:r>
                      <a:endParaRPr lang="en-IN" b="0" dirty="0"/>
                    </a:p>
                  </a:txBody>
                  <a:tcPr/>
                </a:tc>
                <a:tc>
                  <a:txBody>
                    <a:bodyPr/>
                    <a:lstStyle/>
                    <a:p>
                      <a:pPr algn="ctr"/>
                      <a:r>
                        <a:rPr lang="en-IN" b="0" dirty="0" smtClean="0"/>
                        <a:t>3</a:t>
                      </a:r>
                      <a:endParaRPr lang="en-IN" b="0" dirty="0"/>
                    </a:p>
                  </a:txBody>
                  <a:tcPr/>
                </a:tc>
                <a:tc>
                  <a:txBody>
                    <a:bodyPr/>
                    <a:lstStyle/>
                    <a:p>
                      <a:pPr algn="ctr"/>
                      <a:r>
                        <a:rPr lang="en-IN" b="0" dirty="0" smtClean="0"/>
                        <a:t>150</a:t>
                      </a:r>
                      <a:endParaRPr lang="en-IN" b="0" dirty="0"/>
                    </a:p>
                  </a:txBody>
                  <a:tcPr/>
                </a:tc>
              </a:tr>
              <a:tr h="370840">
                <a:tc>
                  <a:txBody>
                    <a:bodyPr/>
                    <a:lstStyle/>
                    <a:p>
                      <a:pPr algn="ctr"/>
                      <a:r>
                        <a:rPr lang="en-IN" dirty="0" smtClean="0"/>
                        <a:t>27mN/m</a:t>
                      </a:r>
                      <a:endParaRPr lang="en-IN" dirty="0"/>
                    </a:p>
                  </a:txBody>
                  <a:tcPr/>
                </a:tc>
                <a:tc>
                  <a:txBody>
                    <a:bodyPr/>
                    <a:lstStyle/>
                    <a:p>
                      <a:pPr algn="ctr"/>
                      <a:r>
                        <a:rPr lang="en-IN" dirty="0" smtClean="0"/>
                        <a:t>3</a:t>
                      </a:r>
                      <a:endParaRPr lang="en-IN" dirty="0"/>
                    </a:p>
                  </a:txBody>
                  <a:tcPr/>
                </a:tc>
                <a:tc>
                  <a:txBody>
                    <a:bodyPr/>
                    <a:lstStyle/>
                    <a:p>
                      <a:pPr algn="ctr"/>
                      <a:r>
                        <a:rPr lang="en-IN" dirty="0" smtClean="0"/>
                        <a:t>230</a:t>
                      </a:r>
                      <a:endParaRPr lang="en-IN"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36694767"/>
              </p:ext>
            </p:extLst>
          </p:nvPr>
        </p:nvGraphicFramePr>
        <p:xfrm>
          <a:off x="4495800" y="3962400"/>
          <a:ext cx="4495800" cy="2667000"/>
        </p:xfrm>
        <a:graphic>
          <a:graphicData uri="http://schemas.openxmlformats.org/drawingml/2006/table">
            <a:tbl>
              <a:tblPr firstRow="1" bandRow="1">
                <a:tableStyleId>{5C22544A-7EE6-4342-B048-85BDC9FD1C3A}</a:tableStyleId>
              </a:tblPr>
              <a:tblGrid>
                <a:gridCol w="2247900"/>
                <a:gridCol w="2247900"/>
              </a:tblGrid>
              <a:tr h="785322">
                <a:tc>
                  <a:txBody>
                    <a:bodyPr/>
                    <a:lstStyle/>
                    <a:p>
                      <a:pPr algn="ctr"/>
                      <a:r>
                        <a:rPr lang="en-IN" dirty="0" smtClean="0"/>
                        <a:t>Experimental parameters</a:t>
                      </a:r>
                      <a:endParaRPr lang="en-IN" dirty="0"/>
                    </a:p>
                  </a:txBody>
                  <a:tcPr/>
                </a:tc>
                <a:tc>
                  <a:txBody>
                    <a:bodyPr/>
                    <a:lstStyle/>
                    <a:p>
                      <a:pPr algn="ctr"/>
                      <a:r>
                        <a:rPr lang="en-IN" dirty="0" smtClean="0"/>
                        <a:t>Values</a:t>
                      </a:r>
                      <a:endParaRPr lang="en-IN" dirty="0"/>
                    </a:p>
                  </a:txBody>
                  <a:tcPr/>
                </a:tc>
              </a:tr>
              <a:tr h="967278">
                <a:tc>
                  <a:txBody>
                    <a:bodyPr/>
                    <a:lstStyle/>
                    <a:p>
                      <a:pPr algn="ctr"/>
                      <a:r>
                        <a:rPr lang="en-IN" b="1" dirty="0" smtClean="0"/>
                        <a:t>Barrier Compression/Expansion</a:t>
                      </a:r>
                      <a:r>
                        <a:rPr lang="en-IN" b="1" baseline="0" dirty="0" smtClean="0"/>
                        <a:t> Speed</a:t>
                      </a:r>
                      <a:endParaRPr lang="en-IN" b="1" dirty="0"/>
                    </a:p>
                  </a:txBody>
                  <a:tcPr/>
                </a:tc>
                <a:tc>
                  <a:txBody>
                    <a:bodyPr/>
                    <a:lstStyle/>
                    <a:p>
                      <a:pPr algn="ctr"/>
                      <a:r>
                        <a:rPr lang="en-IN" b="1" dirty="0" smtClean="0"/>
                        <a:t>3cm/min</a:t>
                      </a:r>
                      <a:endParaRPr lang="en-IN" b="1" dirty="0"/>
                    </a:p>
                  </a:txBody>
                  <a:tcPr/>
                </a:tc>
              </a:tr>
              <a:tr h="454988">
                <a:tc>
                  <a:txBody>
                    <a:bodyPr/>
                    <a:lstStyle/>
                    <a:p>
                      <a:pPr algn="ctr"/>
                      <a:r>
                        <a:rPr lang="en-IN" b="1" dirty="0" smtClean="0"/>
                        <a:t>Upstroke/Down stroke</a:t>
                      </a:r>
                      <a:br>
                        <a:rPr lang="en-IN" b="1" dirty="0" smtClean="0"/>
                      </a:br>
                      <a:r>
                        <a:rPr lang="en-IN" b="1" dirty="0" smtClean="0"/>
                        <a:t>Speed</a:t>
                      </a:r>
                      <a:endParaRPr lang="en-IN" b="1" dirty="0"/>
                    </a:p>
                  </a:txBody>
                  <a:tcPr/>
                </a:tc>
                <a:tc>
                  <a:txBody>
                    <a:bodyPr/>
                    <a:lstStyle/>
                    <a:p>
                      <a:pPr algn="ctr"/>
                      <a:r>
                        <a:rPr lang="en-IN" b="1" dirty="0" smtClean="0"/>
                        <a:t>6mm/min</a:t>
                      </a:r>
                      <a:endParaRPr lang="en-IN" b="1" dirty="0"/>
                    </a:p>
                  </a:txBody>
                  <a:tcPr/>
                </a:tc>
              </a:tr>
            </a:tbl>
          </a:graphicData>
        </a:graphic>
      </p:graphicFrame>
    </p:spTree>
    <p:extLst>
      <p:ext uri="{BB962C8B-B14F-4D97-AF65-F5344CB8AC3E}">
        <p14:creationId xmlns:p14="http://schemas.microsoft.com/office/powerpoint/2010/main" val="20711900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Scanning Electron Microscopy </a:t>
            </a:r>
            <a:endParaRPr lang="en-US" dirty="0"/>
          </a:p>
        </p:txBody>
      </p:sp>
      <p:sp>
        <p:nvSpPr>
          <p:cNvPr id="3" name="Content Placeholder 2"/>
          <p:cNvSpPr>
            <a:spLocks noGrp="1"/>
          </p:cNvSpPr>
          <p:nvPr>
            <p:ph idx="1"/>
          </p:nvPr>
        </p:nvSpPr>
        <p:spPr>
          <a:xfrm>
            <a:off x="1371600" y="1447800"/>
            <a:ext cx="6347714" cy="3880773"/>
          </a:xfrm>
        </p:spPr>
        <p:txBody>
          <a:bodyPr>
            <a:normAutofit/>
          </a:bodyPr>
          <a:lstStyle/>
          <a:p>
            <a:r>
              <a:rPr lang="en-IN" sz="2400" dirty="0" smtClean="0">
                <a:solidFill>
                  <a:srgbClr val="002060"/>
                </a:solidFill>
                <a:latin typeface="Times New Roman" panose="02020603050405020304" pitchFamily="18" charset="0"/>
                <a:cs typeface="Times New Roman" panose="02020603050405020304" pitchFamily="18" charset="0"/>
              </a:rPr>
              <a:t>The </a:t>
            </a:r>
            <a:r>
              <a:rPr lang="en-IN" sz="2400" dirty="0">
                <a:solidFill>
                  <a:srgbClr val="002060"/>
                </a:solidFill>
                <a:latin typeface="Times New Roman" panose="02020603050405020304" pitchFamily="18" charset="0"/>
                <a:cs typeface="Times New Roman" panose="02020603050405020304" pitchFamily="18" charset="0"/>
              </a:rPr>
              <a:t>distribution of silica spheres on the substrate </a:t>
            </a:r>
            <a:r>
              <a:rPr lang="en-IN" sz="2400" dirty="0" smtClean="0">
                <a:solidFill>
                  <a:srgbClr val="002060"/>
                </a:solidFill>
                <a:latin typeface="Times New Roman" panose="02020603050405020304" pitchFamily="18" charset="0"/>
                <a:cs typeface="Times New Roman" panose="02020603050405020304" pitchFamily="18" charset="0"/>
              </a:rPr>
              <a:t>was measured </a:t>
            </a:r>
            <a:r>
              <a:rPr lang="en-IN" sz="2400" dirty="0">
                <a:solidFill>
                  <a:srgbClr val="002060"/>
                </a:solidFill>
                <a:latin typeface="Times New Roman" panose="02020603050405020304" pitchFamily="18" charset="0"/>
                <a:cs typeface="Times New Roman" panose="02020603050405020304" pitchFamily="18" charset="0"/>
              </a:rPr>
              <a:t>by scanning electron microscope </a:t>
            </a:r>
            <a:r>
              <a:rPr lang="en-US" sz="2400" dirty="0">
                <a:solidFill>
                  <a:srgbClr val="002060"/>
                </a:solidFill>
                <a:latin typeface="Times New Roman" panose="02020603050405020304" pitchFamily="18" charset="0"/>
                <a:cs typeface="Times New Roman" panose="02020603050405020304" pitchFamily="18" charset="0"/>
              </a:rPr>
              <a:t>SEM observations are performed with ZEISS EVO 60 Analytical Scanning Electron Microscope with Oxford EDS </a:t>
            </a:r>
            <a:r>
              <a:rPr lang="en-US" sz="2400" dirty="0" smtClean="0">
                <a:solidFill>
                  <a:srgbClr val="002060"/>
                </a:solidFill>
                <a:latin typeface="Times New Roman" panose="02020603050405020304" pitchFamily="18" charset="0"/>
                <a:cs typeface="Times New Roman" panose="02020603050405020304" pitchFamily="18" charset="0"/>
              </a:rPr>
              <a:t>Detector</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smtClean="0">
                <a:solidFill>
                  <a:srgbClr val="002060"/>
                </a:solidFill>
                <a:latin typeface="Times New Roman" panose="02020603050405020304" pitchFamily="18" charset="0"/>
                <a:cs typeface="Times New Roman" panose="02020603050405020304" pitchFamily="18" charset="0"/>
              </a:rPr>
              <a:t>at 30kV.</a:t>
            </a:r>
          </a:p>
          <a:p>
            <a:r>
              <a:rPr lang="en-US" sz="2400" dirty="0">
                <a:solidFill>
                  <a:srgbClr val="002060"/>
                </a:solidFill>
                <a:latin typeface="Times New Roman" panose="02020603050405020304" pitchFamily="18" charset="0"/>
                <a:cs typeface="Times New Roman" panose="02020603050405020304" pitchFamily="18" charset="0"/>
              </a:rPr>
              <a:t>The specimens were gold coated prior to the examination.</a:t>
            </a:r>
            <a:r>
              <a:rPr lang="en-IN" sz="2400" dirty="0">
                <a:solidFill>
                  <a:srgbClr val="002060"/>
                </a:solidFill>
                <a:latin typeface="Times New Roman" panose="02020603050405020304" pitchFamily="18" charset="0"/>
                <a:cs typeface="Times New Roman" panose="02020603050405020304" pitchFamily="18" charset="0"/>
              </a:rPr>
              <a:t> </a:t>
            </a:r>
            <a:endParaRPr lang="en-IN" sz="2400" dirty="0" smtClean="0">
              <a:solidFill>
                <a:srgbClr val="002060"/>
              </a:solidFill>
              <a:latin typeface="Times New Roman" panose="02020603050405020304" pitchFamily="18" charset="0"/>
              <a:cs typeface="Times New Roman" panose="02020603050405020304" pitchFamily="18" charset="0"/>
            </a:endParaRPr>
          </a:p>
          <a:p>
            <a:endParaRPr lang="en-US" sz="2400" b="1" dirty="0">
              <a:solidFill>
                <a:srgbClr val="002060"/>
              </a:solidFill>
              <a:latin typeface="Times New Roman" panose="02020603050405020304" pitchFamily="18" charset="0"/>
              <a:cs typeface="Times New Roman" panose="02020603050405020304" pitchFamily="18" charset="0"/>
            </a:endParaRPr>
          </a:p>
          <a:p>
            <a:pPr marL="82296" indent="0" algn="r">
              <a:buNone/>
            </a:pPr>
            <a:endParaRPr lang="en-IN" sz="24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22169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2400" y="228600"/>
            <a:ext cx="4191000" cy="2743200"/>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5800" y="228600"/>
            <a:ext cx="4521200" cy="274320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400" y="3124200"/>
            <a:ext cx="4191000" cy="2895600"/>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95800" y="3124200"/>
            <a:ext cx="4521200" cy="2895600"/>
          </a:xfrm>
          <a:prstGeom prst="rect">
            <a:avLst/>
          </a:prstGeom>
        </p:spPr>
      </p:pic>
      <p:sp>
        <p:nvSpPr>
          <p:cNvPr id="8" name="TextBox 7"/>
          <p:cNvSpPr txBox="1"/>
          <p:nvPr/>
        </p:nvSpPr>
        <p:spPr>
          <a:xfrm>
            <a:off x="175146" y="5992673"/>
            <a:ext cx="8853227" cy="646331"/>
          </a:xfrm>
          <a:prstGeom prst="rect">
            <a:avLst/>
          </a:prstGeom>
          <a:noFill/>
        </p:spPr>
        <p:txBody>
          <a:bodyPr wrap="square" rtlCol="0">
            <a:spAutoFit/>
          </a:bodyPr>
          <a:lstStyle/>
          <a:p>
            <a:pPr algn="ctr"/>
            <a:r>
              <a:rPr lang="en-US" b="1" dirty="0" smtClean="0"/>
              <a:t>Fig. SEM images of film formed at 27mN/m which shows formation of single layer as </a:t>
            </a:r>
            <a:r>
              <a:rPr lang="en-US" b="1" dirty="0"/>
              <a:t>expected short-range structural coherence </a:t>
            </a:r>
            <a:r>
              <a:rPr lang="en-US" b="1" dirty="0" smtClean="0"/>
              <a:t>and also formation aggregates.</a:t>
            </a:r>
            <a:endParaRPr lang="en-US" b="1" dirty="0"/>
          </a:p>
        </p:txBody>
      </p:sp>
    </p:spTree>
    <p:extLst>
      <p:ext uri="{BB962C8B-B14F-4D97-AF65-F5344CB8AC3E}">
        <p14:creationId xmlns:p14="http://schemas.microsoft.com/office/powerpoint/2010/main" val="3669822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9821" y="55416"/>
            <a:ext cx="4114800" cy="2998583"/>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33676" y="55416"/>
            <a:ext cx="4061346" cy="2998584"/>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9821" y="3128437"/>
            <a:ext cx="4114800" cy="3086100"/>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17754" y="3109827"/>
            <a:ext cx="4064758" cy="3086100"/>
          </a:xfrm>
          <a:prstGeom prst="rect">
            <a:avLst/>
          </a:prstGeom>
        </p:spPr>
      </p:pic>
      <p:sp>
        <p:nvSpPr>
          <p:cNvPr id="9" name="TextBox 8"/>
          <p:cNvSpPr txBox="1"/>
          <p:nvPr/>
        </p:nvSpPr>
        <p:spPr>
          <a:xfrm>
            <a:off x="313899" y="6251754"/>
            <a:ext cx="8468613" cy="646331"/>
          </a:xfrm>
          <a:prstGeom prst="rect">
            <a:avLst/>
          </a:prstGeom>
          <a:noFill/>
        </p:spPr>
        <p:txBody>
          <a:bodyPr wrap="square" rtlCol="0">
            <a:spAutoFit/>
          </a:bodyPr>
          <a:lstStyle/>
          <a:p>
            <a:pPr algn="ctr"/>
            <a:r>
              <a:rPr lang="en-US" b="1" dirty="0" smtClean="0"/>
              <a:t>Fig. SEM images of thin films made at 18mN/m which shows islands less densely packed.</a:t>
            </a:r>
            <a:endParaRPr lang="en-US" b="1" dirty="0"/>
          </a:p>
        </p:txBody>
      </p:sp>
    </p:spTree>
    <p:extLst>
      <p:ext uri="{BB962C8B-B14F-4D97-AF65-F5344CB8AC3E}">
        <p14:creationId xmlns:p14="http://schemas.microsoft.com/office/powerpoint/2010/main" val="2009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886</TotalTime>
  <Words>661</Words>
  <Application>Microsoft Office PowerPoint</Application>
  <PresentationFormat>On-screen Show (4:3)</PresentationFormat>
  <Paragraphs>83</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Solstice</vt:lpstr>
      <vt:lpstr>Studies on light propagation in DCM doped PVA waveguides embedded with randomly dispersed Silica particles</vt:lpstr>
      <vt:lpstr>Outline of Presentation</vt:lpstr>
      <vt:lpstr>Random Lasers</vt:lpstr>
      <vt:lpstr>PowerPoint Presentation</vt:lpstr>
      <vt:lpstr>Random Lasing Materials</vt:lpstr>
      <vt:lpstr>PowerPoint Presentation</vt:lpstr>
      <vt:lpstr>Scanning Electron Microscopy </vt:lpstr>
      <vt:lpstr>PowerPoint Presentation</vt:lpstr>
      <vt:lpstr>PowerPoint Presentation</vt:lpstr>
      <vt:lpstr>PowerPoint Presentation</vt:lpstr>
      <vt:lpstr>Photoluminescence Studies</vt:lpstr>
      <vt:lpstr>PowerPoint Presentation</vt:lpstr>
      <vt:lpstr>PowerPoint Presentation</vt:lpstr>
      <vt:lpstr>PowerPoint Presentation</vt:lpstr>
      <vt:lpstr>PowerPoint Presentation</vt:lpstr>
      <vt:lpstr>Acknowledgements</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Studies on light propagation in DCM doped PVA waveguides embedded with randomly dispersed Silica particles</dc:title>
  <dc:creator>Durga Kiran</dc:creator>
  <cp:lastModifiedBy>Durga Kiran</cp:lastModifiedBy>
  <cp:revision>42</cp:revision>
  <dcterms:created xsi:type="dcterms:W3CDTF">2006-08-16T00:00:00Z</dcterms:created>
  <dcterms:modified xsi:type="dcterms:W3CDTF">2016-05-04T05:33:06Z</dcterms:modified>
</cp:coreProperties>
</file>

<file path=docProps/thumbnail.jpeg>
</file>